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sldIdLst>
    <p:sldId id="278" r:id="rId5"/>
    <p:sldId id="279" r:id="rId6"/>
    <p:sldId id="280" r:id="rId7"/>
    <p:sldId id="281" r:id="rId8"/>
    <p:sldId id="283" r:id="rId9"/>
    <p:sldId id="282" r:id="rId10"/>
    <p:sldId id="286" r:id="rId11"/>
    <p:sldId id="28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80" d="100"/>
          <a:sy n="80" d="100"/>
        </p:scale>
        <p:origin x="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452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r>
              <a:rPr lang="en-US" sz="2400" b="1" dirty="0" err="1"/>
              <a:t>CytoAutoCluster</a:t>
            </a:r>
            <a:r>
              <a:rPr lang="en-US" sz="2400" b="1" dirty="0"/>
              <a:t>: Revolutionizing Cytometry with Machine Learning</a:t>
            </a:r>
            <a:br>
              <a:rPr lang="en-US" sz="2400" b="1" dirty="0"/>
            </a:b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/>
              <a:t> Presenter:</a:t>
            </a:r>
            <a:r>
              <a:rPr lang="en-US" sz="2400" dirty="0"/>
              <a:t> Anuj Kadam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" y="609600"/>
            <a:ext cx="11100289" cy="970450"/>
          </a:xfrm>
        </p:spPr>
        <p:txBody>
          <a:bodyPr anchor="b"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</a:rPr>
              <a:t>Project Background and Objective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328" y="1732449"/>
            <a:ext cx="10965761" cy="4058751"/>
          </a:xfrm>
        </p:spPr>
        <p:txBody>
          <a:bodyPr anchor="t">
            <a:normAutofit lnSpcReduction="10000"/>
          </a:bodyPr>
          <a:lstStyle/>
          <a:p>
            <a:endParaRPr lang="en-US" sz="2000" b="1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 Background and Objective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Challenge</a:t>
            </a:r>
            <a:r>
              <a:rPr lang="en-US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Cytometry data is complex, high-dimensional, and often noisy. Traditional clustering methods face limitations with scalability and interpretation.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Key Issue</a:t>
            </a:r>
            <a:r>
              <a:rPr lang="en-US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A lack of sufficient labeled data makes supervised learning challenging, while biological variations add inconsistencies.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  <a:r>
              <a:rPr lang="en-US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Create a semi-supervised model to enhance clustering accuracy and reduce dependency on manual annotations.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Approach</a:t>
            </a:r>
            <a:r>
              <a:rPr lang="en-US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Use autoencoder-based methods to simplify data representation, validating against expert-labeled clusters.</a:t>
            </a:r>
          </a:p>
          <a:p>
            <a:endParaRPr lang="en-US" sz="24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77DFC-19B1-5B78-8905-D18ADE9A9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solidFill>
                  <a:schemeClr val="tx1"/>
                </a:solidFill>
              </a:rPr>
              <a:t>Dataset Summary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1B1E7B9-9393-D100-6E96-9B8B68CC03B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0835" y="2272611"/>
            <a:ext cx="11979245" cy="3266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Data Source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: Levine_32dim dataset. Widely recognized in immunological research for benchmarking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Features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: 32 biological markers capturing DNA, viability, and immune traits.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Labeling Distribution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39%: Labeled into 14 clusters (104,184 samples).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61%: Unlabeled (161,443 samples).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Challenge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: Handling high-dimensional data with a mix of labeled and unlabeled points.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Goal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Arial" panose="020B0604020202020204" pitchFamily="34" charset="0"/>
              </a:rPr>
              <a:t>: Extract meaningful patterns while ensuring interpretability. </a:t>
            </a:r>
          </a:p>
        </p:txBody>
      </p:sp>
    </p:spTree>
    <p:extLst>
      <p:ext uri="{BB962C8B-B14F-4D97-AF65-F5344CB8AC3E}">
        <p14:creationId xmlns:p14="http://schemas.microsoft.com/office/powerpoint/2010/main" val="78124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B9652-EEE5-F22E-8B46-F8D606999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solidFill>
                  <a:schemeClr val="tx1"/>
                </a:solidFill>
              </a:rPr>
              <a:t>Workflow and Methods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9C029C3-72D0-8AA3-C9EF-E5FBC782F7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1417078"/>
            <a:ext cx="7842340" cy="50334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 Preparation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Feature scaling with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standerdscaler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Splitting data into labeled and unlabeled subsets.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Dimensionality Reduction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Visualizing clusters in 2D using t-SNE.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Semi-Supervised Learning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Train autoencoders for feature extraction.</a:t>
            </a: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Balance tasks using combined loss (Binary Cross-Entropy &amp; MSE).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Clustering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457200" marR="0" lvl="1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labeled data as a guide to improve cluster definition in unlabeled subsets.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9288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C2F92-D14C-6AD1-120E-70E636778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344"/>
            <a:ext cx="3839642" cy="628650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tx1"/>
                </a:solidFill>
              </a:rPr>
              <a:t>Model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2FB5D-8E12-31D4-59B8-C1C9567CD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13995"/>
            <a:ext cx="11896344" cy="2715005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tx1"/>
                </a:solidFill>
                <a:effectLst/>
              </a:rPr>
              <a:t>Architecture</a:t>
            </a:r>
            <a:r>
              <a:rPr lang="en-US" dirty="0">
                <a:solidFill>
                  <a:schemeClr val="tx1"/>
                </a:solidFill>
                <a:effectLst/>
              </a:rPr>
              <a:t>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effectLst/>
              </a:rPr>
              <a:t>Encoder: Compresses data into a compact form.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effectLst/>
              </a:rPr>
              <a:t>Decoder: Reconstructs the original features.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chemeClr val="tx1"/>
                </a:solidFill>
                <a:effectLst/>
              </a:rPr>
              <a:t>Learning Paradigm</a:t>
            </a:r>
            <a:r>
              <a:rPr lang="en-US" dirty="0">
                <a:solidFill>
                  <a:schemeClr val="tx1"/>
                </a:solidFill>
                <a:effectLst/>
              </a:rPr>
              <a:t>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effectLst/>
              </a:rPr>
              <a:t>Combines supervised learning with autoencoders for effective feature learning.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effectLst/>
              </a:rPr>
              <a:t>Outputs clusters with minimized reliance on manual intervention.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solidFill>
                <a:schemeClr val="tx1"/>
              </a:solidFill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E42DC6-5201-1A73-E1FF-6742E8A44B7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728" y="3429000"/>
            <a:ext cx="1189634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980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B2300-2573-0E4E-B904-06AD6AA8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solidFill>
                  <a:schemeClr val="tx1"/>
                </a:solidFill>
              </a:rPr>
              <a:t>Results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4CDC7-DC26-DDA5-D2F5-B511D5EF4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Performance</a:t>
            </a:r>
            <a:r>
              <a:rPr lang="en-IN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Accuracy: 94.05%.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AUROC: 0.9987, showcasing excellent class separation.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Algorithms</a:t>
            </a:r>
            <a:r>
              <a:rPr lang="en-IN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Logistic Regression: Low error (Log Loss: 0.022).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XGBoost</a:t>
            </a:r>
            <a:r>
              <a:rPr lang="en-IN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: Robust predictions with slightly higher Log Loss (0.043).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t-SNE Visualizations</a:t>
            </a:r>
            <a:r>
              <a:rPr lang="en-IN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Distinct clusters with minimal overlap, showcasing clarity in group assignments.</a:t>
            </a:r>
          </a:p>
          <a:p>
            <a:endParaRPr lang="en-IN" dirty="0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9547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02D9-D60C-30C5-9BD7-DCB917355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6408"/>
            <a:ext cx="3934069" cy="613980"/>
          </a:xfrm>
        </p:spPr>
        <p:txBody>
          <a:bodyPr>
            <a:normAutofit fontScale="90000"/>
          </a:bodyPr>
          <a:lstStyle/>
          <a:p>
            <a:r>
              <a:rPr lang="en-US" sz="2400" dirty="0">
                <a:solidFill>
                  <a:schemeClr val="tx1"/>
                </a:solidFill>
                <a:effectLst/>
                <a:ea typeface="Cormorant Garamond Bold Italics"/>
                <a:cs typeface="Cormorant Garamond Bold Italics"/>
                <a:sym typeface="Cormorant Garamond Bold Italics"/>
              </a:rPr>
              <a:t>Demo of </a:t>
            </a:r>
            <a:r>
              <a:rPr lang="en-US" sz="2400" dirty="0" err="1">
                <a:solidFill>
                  <a:schemeClr val="tx1"/>
                </a:solidFill>
                <a:effectLst/>
                <a:ea typeface="Cormorant Garamond Bold Italics"/>
                <a:cs typeface="Cormorant Garamond Bold Italics"/>
                <a:sym typeface="Cormorant Garamond Bold Italics"/>
              </a:rPr>
              <a:t>Gradio</a:t>
            </a:r>
            <a:r>
              <a:rPr lang="en-US" sz="2400" dirty="0">
                <a:solidFill>
                  <a:schemeClr val="tx1"/>
                </a:solidFill>
                <a:effectLst/>
                <a:ea typeface="Cormorant Garamond Bold Italics"/>
                <a:cs typeface="Cormorant Garamond Bold Italics"/>
                <a:sym typeface="Cormorant Garamond Bold Italics"/>
              </a:rPr>
              <a:t> Interface</a:t>
            </a:r>
            <a:br>
              <a:rPr lang="en-US" sz="2400" b="1" i="1" dirty="0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</a:b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C88C9-59CE-95F8-AF8D-ADF0C5E53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D08AC80F-6F3B-FF2D-CA6A-577A08E71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85216"/>
            <a:ext cx="12192000" cy="559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9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938E2-2A51-227E-1D46-C22DD5632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800350"/>
            <a:ext cx="10353762" cy="12573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cs typeface="Arial" panose="020B0604020202020204" pitchFamily="34" charset="0"/>
              </a:rPr>
              <a:t>THANK    YOU</a:t>
            </a:r>
          </a:p>
        </p:txBody>
      </p:sp>
    </p:spTree>
    <p:extLst>
      <p:ext uri="{BB962C8B-B14F-4D97-AF65-F5344CB8AC3E}">
        <p14:creationId xmlns:p14="http://schemas.microsoft.com/office/powerpoint/2010/main" val="62816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71af3243-3dd4-4a8d-8c0d-dd76da1f02a5"/>
    <ds:schemaRef ds:uri="http://purl.org/dc/elements/1.1/"/>
    <ds:schemaRef ds:uri="http://purl.org/dc/dcmitype/"/>
    <ds:schemaRef ds:uri="http://schemas.microsoft.com/office/2006/documentManagement/types"/>
    <ds:schemaRef ds:uri="16c05727-aa75-4e4a-9b5f-8a80a1165891"/>
    <ds:schemaRef ds:uri="http://purl.org/dc/terms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CytoAutoCluster_anuj</Template>
  <TotalTime>81</TotalTime>
  <Words>340</Words>
  <Application>Microsoft Office PowerPoint</Application>
  <PresentationFormat>Widescreen</PresentationFormat>
  <Paragraphs>49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Cormorant Garamond Bold Italics</vt:lpstr>
      <vt:lpstr>Goudy Old Style</vt:lpstr>
      <vt:lpstr>Wingdings</vt:lpstr>
      <vt:lpstr>Wingdings 2</vt:lpstr>
      <vt:lpstr>SlateVTI</vt:lpstr>
      <vt:lpstr>CytoAutoCluster: Revolutionizing Cytometry with Machine Learning </vt:lpstr>
      <vt:lpstr>Project Background and Objective</vt:lpstr>
      <vt:lpstr>Dataset Summary</vt:lpstr>
      <vt:lpstr>Workflow and Methods</vt:lpstr>
      <vt:lpstr>Model Overview</vt:lpstr>
      <vt:lpstr>Results and Analysis</vt:lpstr>
      <vt:lpstr>Demo of Gradio Interface </vt:lpstr>
      <vt:lpstr>THANK  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Ajit Pawar</dc:creator>
  <cp:lastModifiedBy>Ajit Pawar</cp:lastModifiedBy>
  <cp:revision>6</cp:revision>
  <dcterms:created xsi:type="dcterms:W3CDTF">2024-11-28T06:40:16Z</dcterms:created>
  <dcterms:modified xsi:type="dcterms:W3CDTF">2024-11-29T13:27:22Z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